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433" r:id="rId2"/>
    <p:sldId id="789" r:id="rId3"/>
    <p:sldId id="788" r:id="rId4"/>
    <p:sldId id="790" r:id="rId5"/>
    <p:sldId id="792" r:id="rId6"/>
    <p:sldId id="793" r:id="rId7"/>
    <p:sldId id="794" r:id="rId8"/>
    <p:sldId id="795" r:id="rId9"/>
    <p:sldId id="796" r:id="rId10"/>
    <p:sldId id="346" r:id="rId11"/>
    <p:sldId id="314" r:id="rId12"/>
    <p:sldId id="316" r:id="rId13"/>
    <p:sldId id="317" r:id="rId14"/>
    <p:sldId id="797" r:id="rId15"/>
    <p:sldId id="801" r:id="rId16"/>
    <p:sldId id="802" r:id="rId17"/>
    <p:sldId id="798" r:id="rId18"/>
    <p:sldId id="799" r:id="rId19"/>
    <p:sldId id="800" r:id="rId20"/>
    <p:sldId id="318" r:id="rId21"/>
    <p:sldId id="319" r:id="rId22"/>
    <p:sldId id="352" r:id="rId23"/>
    <p:sldId id="343" r:id="rId2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F80"/>
    <a:srgbClr val="EBE697"/>
    <a:srgbClr val="EADE80"/>
    <a:srgbClr val="E8E563"/>
    <a:srgbClr val="EFE92B"/>
    <a:srgbClr val="EAE70E"/>
    <a:srgbClr val="D6D013"/>
    <a:srgbClr val="E0E500"/>
    <a:srgbClr val="BCAE00"/>
    <a:srgbClr val="9F9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 autoAdjust="0"/>
    <p:restoredTop sz="95473"/>
  </p:normalViewPr>
  <p:slideViewPr>
    <p:cSldViewPr snapToGrid="0">
      <p:cViewPr varScale="1">
        <p:scale>
          <a:sx n="125" d="100"/>
          <a:sy n="125" d="100"/>
        </p:scale>
        <p:origin x="16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CA51-88C9-4CEA-8AE8-8FCF96B99672}" type="datetimeFigureOut">
              <a:rPr lang="ko-KR" altLang="en-US" smtClean="0"/>
              <a:t>2019. 10. 8.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4625F-D9BF-484C-BFDC-946D0B0FC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17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43A64-B72E-4231-995B-AD480F77AFDB}" type="datetimeFigureOut">
              <a:rPr lang="ko-KR" altLang="en-US" smtClean="0"/>
              <a:t>2019. 10. 8.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6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1B71B-2369-4763-9365-BE565A243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8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1B71B-2369-4763-9365-BE565A243A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47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1B71B-2369-4763-9365-BE565A243A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1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9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51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00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16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9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1B71B-2369-4763-9365-BE565A243A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78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1B71B-2369-4763-9365-BE565A243A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8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8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8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9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3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6646682"/>
            <a:ext cx="2556609" cy="211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4422"/>
            <a:ext cx="7772400" cy="1335934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30856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61927" y="79794"/>
            <a:ext cx="284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F497D"/>
                </a:solidFill>
                <a:latin typeface="Calibri" pitchFamily="34" charset="0"/>
              </a:rPr>
              <a:t>Algorithmic Intelligence Laboratory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79512" y="404664"/>
            <a:ext cx="8784976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86967"/>
            <a:ext cx="8640960" cy="5289996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51520" y="548680"/>
            <a:ext cx="86409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9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4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5661" y="206164"/>
            <a:ext cx="8634740" cy="354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920" y="882377"/>
            <a:ext cx="8659481" cy="529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9713" y="6588958"/>
            <a:ext cx="1037269" cy="2690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accent3"/>
                </a:solidFill>
                <a:latin typeface="Calibri"/>
                <a:cs typeface="Calibri"/>
              </a:defRPr>
            </a:lvl1pPr>
          </a:lstStyle>
          <a:p>
            <a:fld id="{A9F913E4-2B74-4BDF-800F-FF37C0BB3CF5}" type="datetime1">
              <a:rPr lang="ko-KR" altLang="en-US" smtClean="0"/>
              <a:pPr/>
              <a:t>2019. 10. 8.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5731" y="6580711"/>
            <a:ext cx="5044985" cy="277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581001"/>
            <a:ext cx="2434897" cy="27699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sz="1200" b="1" dirty="0">
                <a:solidFill>
                  <a:srgbClr val="7F8FA9"/>
                </a:solidFill>
                <a:latin typeface="Calibri" pitchFamily="34" charset="0"/>
              </a:rPr>
              <a:t>Algorithmic Intelligence Laboratory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708964" y="6580710"/>
            <a:ext cx="435036" cy="277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rgbClr val="3E589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3510" y="3726056"/>
            <a:ext cx="6858000" cy="2296372"/>
          </a:xfrm>
        </p:spPr>
        <p:txBody>
          <a:bodyPr>
            <a:normAutofit/>
          </a:bodyPr>
          <a:lstStyle/>
          <a:p>
            <a:r>
              <a:rPr lang="en-US" altLang="ko-KR" dirty="0"/>
              <a:t>Seung</a:t>
            </a:r>
            <a:r>
              <a:rPr lang="ko-KR" altLang="en-US" dirty="0"/>
              <a:t> </a:t>
            </a:r>
            <a:r>
              <a:rPr lang="en-US" altLang="ko-KR" dirty="0"/>
              <a:t>Jun</a:t>
            </a:r>
            <a:r>
              <a:rPr lang="ko-KR" altLang="en-US" dirty="0"/>
              <a:t> </a:t>
            </a:r>
            <a:r>
              <a:rPr lang="en-US" altLang="ko-KR" dirty="0"/>
              <a:t>Moon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삼성 </a:t>
            </a:r>
            <a:r>
              <a:rPr lang="en-US" altLang="ko-KR" dirty="0"/>
              <a:t>DS-KAIST AI Expert </a:t>
            </a:r>
            <a:r>
              <a:rPr lang="ko-KR" altLang="en-US" dirty="0"/>
              <a:t>프로그램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1625601"/>
            <a:ext cx="7772400" cy="164592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Sentence Parsing</a:t>
            </a:r>
            <a:br>
              <a:rPr lang="en-US" altLang="ko-KR" sz="3200" dirty="0"/>
            </a:b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963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87C94-7022-9E48-BB25-8CDCEA2A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B82A6-CDBB-8245-ACDA-632550E452E6}"/>
              </a:ext>
            </a:extLst>
          </p:cNvPr>
          <p:cNvSpPr txBox="1"/>
          <p:nvPr/>
        </p:nvSpPr>
        <p:spPr>
          <a:xfrm>
            <a:off x="2682765" y="3105835"/>
            <a:ext cx="377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Attention?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2E58FF9-49B0-914A-ADCF-CFEABA72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61" y="206164"/>
            <a:ext cx="8634740" cy="354598"/>
          </a:xfrm>
        </p:spPr>
        <p:txBody>
          <a:bodyPr/>
          <a:lstStyle/>
          <a:p>
            <a:r>
              <a:rPr lang="en-US" altLang="ko-KR" dirty="0"/>
              <a:t>Sentence Parsing with Transformer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40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Attention Mechanism</a:t>
            </a:r>
            <a:endParaRPr lang="ko-KR" altLang="en-US" dirty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08964" y="5792785"/>
            <a:ext cx="435036" cy="207967"/>
          </a:xfrm>
        </p:spPr>
        <p:txBody>
          <a:bodyPr/>
          <a:lstStyle/>
          <a:p>
            <a:fld id="{D8F68532-3F9B-AC44-80E9-05272AA68CE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http://www.wildml.com/wp-content/uploads/2015/12/Screen-Shot-2015-12-30-at-1.16.08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04" y="1459941"/>
            <a:ext cx="3113394" cy="39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53" y="3049309"/>
            <a:ext cx="19907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3F2C2-E8E6-EF41-ABBC-97871F287511}"/>
              </a:ext>
            </a:extLst>
          </p:cNvPr>
          <p:cNvSpPr txBox="1"/>
          <p:nvPr/>
        </p:nvSpPr>
        <p:spPr>
          <a:xfrm>
            <a:off x="918307" y="3839884"/>
            <a:ext cx="11282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Key </a:t>
            </a:r>
            <a:r>
              <a:rPr lang="en-US" altLang="ko-KR" sz="1500" b="1">
                <a:solidFill>
                  <a:srgbClr val="FF0000"/>
                </a:solidFill>
              </a:rPr>
              <a:t>= Value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6498E-8897-8E41-9185-6ADBE9414A11}"/>
              </a:ext>
            </a:extLst>
          </p:cNvPr>
          <p:cNvSpPr txBox="1"/>
          <p:nvPr/>
        </p:nvSpPr>
        <p:spPr>
          <a:xfrm>
            <a:off x="1992364" y="2326748"/>
            <a:ext cx="11282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Query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0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Attention Mechanism</a:t>
            </a:r>
            <a:endParaRPr lang="ko-KR" altLang="en-US" dirty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08964" y="5792785"/>
            <a:ext cx="435036" cy="207967"/>
          </a:xfrm>
        </p:spPr>
        <p:txBody>
          <a:bodyPr/>
          <a:lstStyle/>
          <a:p>
            <a:fld id="{D8F68532-3F9B-AC44-80E9-05272AA68CE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http://www.wildml.com/wp-content/uploads/2015/12/Screen-Shot-2015-12-30-at-1.16.08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04" y="1459941"/>
            <a:ext cx="3113394" cy="39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53" y="3049309"/>
            <a:ext cx="19907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도넛 6"/>
          <p:cNvSpPr/>
          <p:nvPr/>
        </p:nvSpPr>
        <p:spPr>
          <a:xfrm>
            <a:off x="6491234" y="3069404"/>
            <a:ext cx="361742" cy="395288"/>
          </a:xfrm>
          <a:prstGeom prst="donut">
            <a:avLst>
              <a:gd name="adj" fmla="val 1442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938764" y="2695898"/>
                <a:ext cx="34666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rgbClr val="FF0000"/>
                    </a:solidFill>
                  </a:rPr>
                  <a:t>Score for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ko-KR" sz="1500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500" b="1" i="1">
                        <a:solidFill>
                          <a:srgbClr val="FF0000"/>
                        </a:solidFill>
                        <a:latin typeface="Cambria Math"/>
                      </a:rPr>
                      <m:t>𝒂𝒏𝒅</m:t>
                    </m:r>
                    <m:r>
                      <a:rPr lang="en-US" altLang="ko-KR" sz="1500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en-US" altLang="ko-KR" sz="1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500" b="1" dirty="0">
                    <a:solidFill>
                      <a:srgbClr val="FF0000"/>
                    </a:solidFill>
                  </a:rPr>
                  <a:t> </a:t>
                </a:r>
                <a:endParaRPr lang="ko-KR" altLang="en-US" sz="15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64" y="2695898"/>
                <a:ext cx="3466682" cy="323165"/>
              </a:xfrm>
              <a:prstGeom prst="rect">
                <a:avLst/>
              </a:prstGeom>
              <a:blipFill>
                <a:blip r:embed="rId4"/>
                <a:stretch>
                  <a:fillRect l="-730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97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DBF19-46CF-3543-B0FB-D11D5CEF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87AC7-E1E3-7B43-A700-575317FB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EFD34-A2D3-8D4C-AD8A-903CFF3B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89" y="1660280"/>
            <a:ext cx="5493423" cy="39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5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 for sentence parsing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Attention Mechanism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E1F8D-A786-DA48-BD17-62218571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" y="2102218"/>
            <a:ext cx="6510020" cy="43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3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 for sentence parsing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Bahdanau</a:t>
            </a:r>
            <a:r>
              <a:rPr lang="en-US" altLang="ko-KR" dirty="0"/>
              <a:t> Attention Mechanism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E1F8D-A786-DA48-BD17-622185714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93" t="15200" b="24486"/>
          <a:stretch/>
        </p:blipFill>
        <p:spPr>
          <a:xfrm>
            <a:off x="795655" y="2627909"/>
            <a:ext cx="3183890" cy="2624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5DA8E-8F10-4C49-9761-F4043A65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93" t="76915" b="1"/>
          <a:stretch/>
        </p:blipFill>
        <p:spPr>
          <a:xfrm>
            <a:off x="4572000" y="3437771"/>
            <a:ext cx="3183890" cy="100433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E5D546E-33EB-6947-A02F-6F1311609FD4}"/>
              </a:ext>
            </a:extLst>
          </p:cNvPr>
          <p:cNvSpPr/>
          <p:nvPr/>
        </p:nvSpPr>
        <p:spPr>
          <a:xfrm>
            <a:off x="6279990" y="3515361"/>
            <a:ext cx="384970" cy="236618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E56EE-8882-E94D-A99F-24E0F5D617AC}"/>
              </a:ext>
            </a:extLst>
          </p:cNvPr>
          <p:cNvSpPr txBox="1"/>
          <p:nvPr/>
        </p:nvSpPr>
        <p:spPr>
          <a:xfrm>
            <a:off x="6386974" y="3222973"/>
            <a:ext cx="14672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Hidden state at t-1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B31DE91-8026-7C42-B9BD-78285B29D589}"/>
              </a:ext>
            </a:extLst>
          </p:cNvPr>
          <p:cNvSpPr/>
          <p:nvPr/>
        </p:nvSpPr>
        <p:spPr>
          <a:xfrm>
            <a:off x="5375222" y="3515361"/>
            <a:ext cx="384970" cy="236618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DC0D3-7DF5-E94F-94AD-4D3825941DC7}"/>
              </a:ext>
            </a:extLst>
          </p:cNvPr>
          <p:cNvSpPr txBox="1"/>
          <p:nvPr/>
        </p:nvSpPr>
        <p:spPr>
          <a:xfrm>
            <a:off x="4265116" y="2906559"/>
            <a:ext cx="15008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Alignment vector</a:t>
            </a:r>
            <a:r>
              <a:rPr lang="ko-KR" altLang="en-US" sz="1300" b="1" dirty="0">
                <a:solidFill>
                  <a:srgbClr val="FF0000"/>
                </a:solidFill>
              </a:rPr>
              <a:t> </a:t>
            </a:r>
            <a:r>
              <a:rPr lang="en-US" altLang="ko-KR" sz="1300" b="1" dirty="0">
                <a:solidFill>
                  <a:srgbClr val="FF0000"/>
                </a:solidFill>
              </a:rPr>
              <a:t>:</a:t>
            </a:r>
            <a:endParaRPr lang="en-US" sz="13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9D8C7-8059-3147-95C2-4FC4020D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232" y="2882534"/>
            <a:ext cx="2610034" cy="3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BE76103-384F-4845-AA37-95549DC02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 t="77792" r="50275"/>
          <a:stretch/>
        </p:blipFill>
        <p:spPr>
          <a:xfrm>
            <a:off x="4500880" y="3477349"/>
            <a:ext cx="3139440" cy="9661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 for sentence parsing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Bahdanau</a:t>
            </a:r>
            <a:r>
              <a:rPr lang="en-US" altLang="ko-KR" dirty="0"/>
              <a:t> Attention Mechanism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E5D546E-33EB-6947-A02F-6F1311609FD4}"/>
              </a:ext>
            </a:extLst>
          </p:cNvPr>
          <p:cNvSpPr/>
          <p:nvPr/>
        </p:nvSpPr>
        <p:spPr>
          <a:xfrm>
            <a:off x="6279990" y="3515361"/>
            <a:ext cx="214096" cy="254376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E56EE-8882-E94D-A99F-24E0F5D617AC}"/>
              </a:ext>
            </a:extLst>
          </p:cNvPr>
          <p:cNvSpPr txBox="1"/>
          <p:nvPr/>
        </p:nvSpPr>
        <p:spPr>
          <a:xfrm>
            <a:off x="6386974" y="3222973"/>
            <a:ext cx="13823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Hidden state at t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B31DE91-8026-7C42-B9BD-78285B29D589}"/>
              </a:ext>
            </a:extLst>
          </p:cNvPr>
          <p:cNvSpPr/>
          <p:nvPr/>
        </p:nvSpPr>
        <p:spPr>
          <a:xfrm>
            <a:off x="5375222" y="3515361"/>
            <a:ext cx="384970" cy="236618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DC0D3-7DF5-E94F-94AD-4D3825941DC7}"/>
              </a:ext>
            </a:extLst>
          </p:cNvPr>
          <p:cNvSpPr txBox="1"/>
          <p:nvPr/>
        </p:nvSpPr>
        <p:spPr>
          <a:xfrm>
            <a:off x="4834076" y="3222973"/>
            <a:ext cx="13774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</a:rPr>
              <a:t>Alignment vector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E01-00F4-3C40-8812-8BFD8A810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98" r="48423" b="22917"/>
          <a:stretch/>
        </p:blipFill>
        <p:spPr>
          <a:xfrm>
            <a:off x="774993" y="2250629"/>
            <a:ext cx="3357704" cy="27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LSTM seq2seq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92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Transformer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Transformer Model for sentence parsing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A5C38-CF3F-3348-AD15-747BF5A4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039620"/>
            <a:ext cx="6883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E8697-3639-664B-AD8E-164AAB1ACFA3}"/>
              </a:ext>
            </a:extLst>
          </p:cNvPr>
          <p:cNvSpPr txBox="1"/>
          <p:nvPr/>
        </p:nvSpPr>
        <p:spPr>
          <a:xfrm>
            <a:off x="6011054" y="4157693"/>
            <a:ext cx="12610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Encoder output</a:t>
            </a:r>
          </a:p>
        </p:txBody>
      </p:sp>
    </p:spTree>
    <p:extLst>
      <p:ext uri="{BB962C8B-B14F-4D97-AF65-F5344CB8AC3E}">
        <p14:creationId xmlns:p14="http://schemas.microsoft.com/office/powerpoint/2010/main" val="387991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Transformer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Self Attention of Transformer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7F840-DB86-8C4F-A55D-1BD1E69312A9}"/>
              </a:ext>
            </a:extLst>
          </p:cNvPr>
          <p:cNvGrpSpPr/>
          <p:nvPr/>
        </p:nvGrpSpPr>
        <p:grpSpPr>
          <a:xfrm>
            <a:off x="904875" y="2153491"/>
            <a:ext cx="7334250" cy="3278253"/>
            <a:chOff x="895350" y="2335927"/>
            <a:chExt cx="7334250" cy="32782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5B8CF7-91D2-4447-ACE0-2E988E86C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50" y="2335927"/>
              <a:ext cx="3219450" cy="32782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625A5A-0E32-0749-B004-A472A69B2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6" t="1830" r="243"/>
            <a:stretch/>
          </p:blipFill>
          <p:spPr>
            <a:xfrm>
              <a:off x="4114800" y="3713234"/>
              <a:ext cx="4114800" cy="523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r>
              <a:rPr lang="en-US" altLang="ko-KR" dirty="0"/>
              <a:t>Goal of this lecture is …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B95D9-1DF2-0C41-9DA5-D7B9E7E0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318"/>
            <a:ext cx="9144000" cy="214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53727-8CFE-9B43-A2B6-168EB1C27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989390"/>
            <a:ext cx="5486400" cy="241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8D952FC-0F43-1E49-9AC1-AD987EBADD64}"/>
              </a:ext>
            </a:extLst>
          </p:cNvPr>
          <p:cNvSpPr/>
          <p:nvPr/>
        </p:nvSpPr>
        <p:spPr>
          <a:xfrm>
            <a:off x="4358640" y="2630044"/>
            <a:ext cx="426720" cy="6299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2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2DB68-8C22-9A43-8782-118B5659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87C94-7022-9E48-BB25-8CDCEA2A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9DD1C-4F68-3B40-8704-65856642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10" y="1906465"/>
            <a:ext cx="5652380" cy="34290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651D9B-FEDF-F448-8331-32376D9C7A14}"/>
                  </a:ext>
                </a:extLst>
              </p:cNvPr>
              <p:cNvSpPr txBox="1"/>
              <p:nvPr/>
            </p:nvSpPr>
            <p:spPr>
              <a:xfrm>
                <a:off x="2020224" y="3992337"/>
                <a:ext cx="21771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651D9B-FEDF-F448-8331-32376D9C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224" y="3992337"/>
                <a:ext cx="217714" cy="246221"/>
              </a:xfrm>
              <a:prstGeom prst="rect">
                <a:avLst/>
              </a:prstGeom>
              <a:blipFill>
                <a:blip r:embed="rId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43562F-9238-8247-9210-7846AA5DAFB3}"/>
              </a:ext>
            </a:extLst>
          </p:cNvPr>
          <p:cNvSpPr txBox="1"/>
          <p:nvPr/>
        </p:nvSpPr>
        <p:spPr>
          <a:xfrm>
            <a:off x="2768705" y="3469939"/>
            <a:ext cx="1711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FE61-7D85-BA4D-AB8C-068B8DFA17C4}"/>
              </a:ext>
            </a:extLst>
          </p:cNvPr>
          <p:cNvSpPr txBox="1"/>
          <p:nvPr/>
        </p:nvSpPr>
        <p:spPr>
          <a:xfrm>
            <a:off x="2721867" y="3429001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AF2E8-6639-A04D-B785-6C0A4165B423}"/>
              </a:ext>
            </a:extLst>
          </p:cNvPr>
          <p:cNvSpPr txBox="1"/>
          <p:nvPr/>
        </p:nvSpPr>
        <p:spPr>
          <a:xfrm>
            <a:off x="370058" y="1583301"/>
            <a:ext cx="2398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Queue = Key = Value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7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2DB68-8C22-9A43-8782-118B5659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87C94-7022-9E48-BB25-8CDCEA2A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DDF4D-CF5C-7E43-8B77-6BCC6364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83" y="1909049"/>
            <a:ext cx="5600131" cy="34323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0FA21-CD52-5949-9295-813BF1A20F6A}"/>
                  </a:ext>
                </a:extLst>
              </p:cNvPr>
              <p:cNvSpPr txBox="1"/>
              <p:nvPr/>
            </p:nvSpPr>
            <p:spPr>
              <a:xfrm>
                <a:off x="2020224" y="3992337"/>
                <a:ext cx="21771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0FA21-CD52-5949-9295-813BF1A2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224" y="3992337"/>
                <a:ext cx="217714" cy="246221"/>
              </a:xfrm>
              <a:prstGeom prst="rect">
                <a:avLst/>
              </a:prstGeom>
              <a:blipFill>
                <a:blip r:embed="rId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4DF45C-EAAD-8443-9C3F-E4E559B5A676}"/>
              </a:ext>
            </a:extLst>
          </p:cNvPr>
          <p:cNvSpPr txBox="1"/>
          <p:nvPr/>
        </p:nvSpPr>
        <p:spPr>
          <a:xfrm>
            <a:off x="2768705" y="3469939"/>
            <a:ext cx="1711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B62E0-C47E-6846-97B8-98401C700D52}"/>
              </a:ext>
            </a:extLst>
          </p:cNvPr>
          <p:cNvSpPr txBox="1"/>
          <p:nvPr/>
        </p:nvSpPr>
        <p:spPr>
          <a:xfrm>
            <a:off x="2721867" y="3429001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19492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FD89EA-98C9-BF4C-B5D1-0D702B2B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Multi-Head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F1170-A113-9C4B-A19A-BCE0104F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3DE59-D5DE-5349-801B-AF0362D0E9A3}"/>
              </a:ext>
            </a:extLst>
          </p:cNvPr>
          <p:cNvSpPr txBox="1"/>
          <p:nvPr/>
        </p:nvSpPr>
        <p:spPr>
          <a:xfrm>
            <a:off x="370057" y="1583300"/>
            <a:ext cx="793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Projection for h times (h : number of head)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19BE3-856B-E941-AA83-47DAFD41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71" y="2137208"/>
            <a:ext cx="3391259" cy="121415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3B1A0157-6BA4-1440-952B-977D4F5FF0E3}"/>
              </a:ext>
            </a:extLst>
          </p:cNvPr>
          <p:cNvSpPr/>
          <p:nvPr/>
        </p:nvSpPr>
        <p:spPr>
          <a:xfrm>
            <a:off x="4490048" y="3420375"/>
            <a:ext cx="163903" cy="404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A91EE-9C96-3F49-A142-529BE12A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935" y="3957100"/>
            <a:ext cx="4848130" cy="11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32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87C94-7022-9E48-BB25-8CDCEA2A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79617-A67D-684C-B195-4BEDBFCD734C}"/>
              </a:ext>
            </a:extLst>
          </p:cNvPr>
          <p:cNvSpPr txBox="1"/>
          <p:nvPr/>
        </p:nvSpPr>
        <p:spPr>
          <a:xfrm>
            <a:off x="542582" y="2178523"/>
            <a:ext cx="239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Position Encoding</a:t>
            </a:r>
            <a:endParaRPr lang="ko-KR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91E24-294A-9446-9E53-DC461C1A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5" y="3313298"/>
            <a:ext cx="2875728" cy="82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1EE93-EE1C-9F4D-AEFB-BA3E93F4E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88" y="2830209"/>
            <a:ext cx="4639477" cy="179571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C4160-10E1-EA40-AB87-867E06EEBB60}"/>
              </a:ext>
            </a:extLst>
          </p:cNvPr>
          <p:cNvSpPr/>
          <p:nvPr/>
        </p:nvSpPr>
        <p:spPr>
          <a:xfrm>
            <a:off x="3657601" y="3652209"/>
            <a:ext cx="345057" cy="17252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6733B-DE1A-E74E-B434-4C306503F5FB}"/>
              </a:ext>
            </a:extLst>
          </p:cNvPr>
          <p:cNvSpPr txBox="1"/>
          <p:nvPr/>
        </p:nvSpPr>
        <p:spPr>
          <a:xfrm>
            <a:off x="6389225" y="465535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6CA2BB-F953-FE46-83EF-F722777D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Positional</a:t>
            </a:r>
            <a:r>
              <a:rPr lang="ko-KR" altLang="en-US" dirty="0"/>
              <a:t> </a:t>
            </a:r>
            <a:r>
              <a:rPr lang="en-US" altLang="ko-KR" dirty="0"/>
              <a:t>Encoding</a:t>
            </a:r>
            <a:endParaRPr 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3C0B4EE-09DA-7948-8C3C-786C523B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r>
              <a:rPr lang="en-US" dirty="0"/>
              <a:t>No RNN structure </a:t>
            </a:r>
            <a:r>
              <a:rPr lang="en-US" dirty="0">
                <a:sym typeface="Wingdings" pitchFamily="2" charset="2"/>
              </a:rPr>
              <a:t> We need position encoding!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0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/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LSTM seq2seq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6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/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LSTM seq2seq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41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Dataset is consist of rows of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Raw Sentence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Tokenized Sentence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Parsed Sentence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09B289-1574-1848-A3D9-0A5DC80EB30C}"/>
              </a:ext>
            </a:extLst>
          </p:cNvPr>
          <p:cNvGrpSpPr/>
          <p:nvPr/>
        </p:nvGrpSpPr>
        <p:grpSpPr>
          <a:xfrm>
            <a:off x="255661" y="4082817"/>
            <a:ext cx="8742680" cy="1518069"/>
            <a:chOff x="255661" y="4082817"/>
            <a:chExt cx="8742680" cy="15180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DF1E21-EF74-B84D-AD24-1F630483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932" r="365" b="-1"/>
            <a:stretch/>
          </p:blipFill>
          <p:spPr>
            <a:xfrm>
              <a:off x="255661" y="4082817"/>
              <a:ext cx="6934200" cy="354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00CF5D-78B4-6F48-BFFB-AB347F41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141" y="4645002"/>
              <a:ext cx="69342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FD6054-7FE0-3449-850E-F1F68EF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266" r="4389"/>
            <a:stretch/>
          </p:blipFill>
          <p:spPr>
            <a:xfrm>
              <a:off x="255661" y="5246289"/>
              <a:ext cx="8742680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Load a Pretrained word embedding vector.</a:t>
            </a:r>
          </a:p>
          <a:p>
            <a:pPr>
              <a:lnSpc>
                <a:spcPct val="150000"/>
              </a:lnSpc>
            </a:pPr>
            <a:r>
              <a:rPr lang="en-US" dirty="0"/>
              <a:t>glove.840B.300d.txt contains 300-dimensional vectors of words.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Let’s save it into a </a:t>
            </a:r>
            <a:r>
              <a:rPr lang="en-US" dirty="0" err="1"/>
              <a:t>numpy</a:t>
            </a:r>
            <a:r>
              <a:rPr lang="en-US" dirty="0"/>
              <a:t> array file ‘</a:t>
            </a:r>
            <a:r>
              <a:rPr lang="en-US" dirty="0" err="1"/>
              <a:t>word.npy</a:t>
            </a:r>
            <a:r>
              <a:rPr lang="en-US" dirty="0"/>
              <a:t>’.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F7DCD-7F89-874E-A225-5CD2B218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8" y="2550160"/>
            <a:ext cx="7860943" cy="2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LSTM seq2seq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31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34E54D-CBDB-E840-9E86-F8D12AA9532C}"/>
              </a:ext>
            </a:extLst>
          </p:cNvPr>
          <p:cNvGrpSpPr/>
          <p:nvPr/>
        </p:nvGrpSpPr>
        <p:grpSpPr>
          <a:xfrm>
            <a:off x="0" y="2090818"/>
            <a:ext cx="8788400" cy="3911600"/>
            <a:chOff x="0" y="1836818"/>
            <a:chExt cx="87884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A94D9B-5AA3-B144-BD18-C399F832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600" y="1836818"/>
              <a:ext cx="8432800" cy="3911600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7BA22AC5-F8C7-8248-AA6F-FD181B4657CD}"/>
                </a:ext>
              </a:extLst>
            </p:cNvPr>
            <p:cNvSpPr/>
            <p:nvPr/>
          </p:nvSpPr>
          <p:spPr>
            <a:xfrm>
              <a:off x="1198880" y="4175760"/>
              <a:ext cx="3769360" cy="609600"/>
            </a:xfrm>
            <a:prstGeom prst="frame">
              <a:avLst>
                <a:gd name="adj1" fmla="val 416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908B6-B773-5043-B3F3-536BFCD66F84}"/>
                </a:ext>
              </a:extLst>
            </p:cNvPr>
            <p:cNvSpPr txBox="1"/>
            <p:nvPr/>
          </p:nvSpPr>
          <p:spPr>
            <a:xfrm>
              <a:off x="0" y="3883372"/>
              <a:ext cx="16987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Pretrained with Glove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 for sentence parsing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5575F-72DA-8848-BB00-AA05D7E924E4}"/>
              </a:ext>
            </a:extLst>
          </p:cNvPr>
          <p:cNvGrpSpPr/>
          <p:nvPr/>
        </p:nvGrpSpPr>
        <p:grpSpPr>
          <a:xfrm>
            <a:off x="0" y="1884612"/>
            <a:ext cx="9055100" cy="4534366"/>
            <a:chOff x="0" y="1884612"/>
            <a:chExt cx="9055100" cy="45343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A94D9B-5AA3-B144-BD18-C399F8320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821"/>
            <a:stretch/>
          </p:blipFill>
          <p:spPr>
            <a:xfrm>
              <a:off x="355600" y="2631440"/>
              <a:ext cx="8432800" cy="3370978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7BA22AC5-F8C7-8248-AA6F-FD181B4657CD}"/>
                </a:ext>
              </a:extLst>
            </p:cNvPr>
            <p:cNvSpPr/>
            <p:nvPr/>
          </p:nvSpPr>
          <p:spPr>
            <a:xfrm>
              <a:off x="1198880" y="4429760"/>
              <a:ext cx="3769360" cy="609600"/>
            </a:xfrm>
            <a:prstGeom prst="frame">
              <a:avLst>
                <a:gd name="adj1" fmla="val 416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908B6-B773-5043-B3F3-536BFCD66F84}"/>
                </a:ext>
              </a:extLst>
            </p:cNvPr>
            <p:cNvSpPr txBox="1"/>
            <p:nvPr/>
          </p:nvSpPr>
          <p:spPr>
            <a:xfrm>
              <a:off x="0" y="4137372"/>
              <a:ext cx="16987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Pretrained with Glove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F9228-3368-3847-8CBE-57186756BBC4}"/>
                </a:ext>
              </a:extLst>
            </p:cNvPr>
            <p:cNvSpPr/>
            <p:nvPr/>
          </p:nvSpPr>
          <p:spPr>
            <a:xfrm>
              <a:off x="355599" y="5557520"/>
              <a:ext cx="7912979" cy="619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75AF07-3521-384C-88C2-9B9F09ADB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892" r="37396"/>
            <a:stretch/>
          </p:blipFill>
          <p:spPr>
            <a:xfrm>
              <a:off x="875421" y="5239289"/>
              <a:ext cx="4356979" cy="4090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D76392-7A0D-8145-8156-003899406B8C}"/>
                </a:ext>
              </a:extLst>
            </p:cNvPr>
            <p:cNvSpPr/>
            <p:nvPr/>
          </p:nvSpPr>
          <p:spPr>
            <a:xfrm>
              <a:off x="7040880" y="2753360"/>
              <a:ext cx="182880" cy="1777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0FDCE2-0449-2941-9C62-31F89EB9ABE8}"/>
                </a:ext>
              </a:extLst>
            </p:cNvPr>
            <p:cNvSpPr/>
            <p:nvPr/>
          </p:nvSpPr>
          <p:spPr>
            <a:xfrm>
              <a:off x="6126480" y="2794000"/>
              <a:ext cx="182880" cy="1777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46F7D6-30F3-0B4E-8567-0057361B5E69}"/>
                </a:ext>
              </a:extLst>
            </p:cNvPr>
            <p:cNvSpPr/>
            <p:nvPr/>
          </p:nvSpPr>
          <p:spPr>
            <a:xfrm>
              <a:off x="5496560" y="4114799"/>
              <a:ext cx="244856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46191-CC20-2344-A379-644BF71A486D}"/>
                </a:ext>
              </a:extLst>
            </p:cNvPr>
            <p:cNvSpPr/>
            <p:nvPr/>
          </p:nvSpPr>
          <p:spPr>
            <a:xfrm>
              <a:off x="5455920" y="2773679"/>
              <a:ext cx="244856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BFD03D-CEA3-7E42-86AA-BEC388988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156"/>
            <a:stretch/>
          </p:blipFill>
          <p:spPr>
            <a:xfrm>
              <a:off x="360995" y="5799218"/>
              <a:ext cx="8432800" cy="61976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0C17DD8-AC92-6D4E-A5F6-BCBE971D598B}"/>
                </a:ext>
              </a:extLst>
            </p:cNvPr>
            <p:cNvSpPr/>
            <p:nvPr/>
          </p:nvSpPr>
          <p:spPr>
            <a:xfrm>
              <a:off x="680720" y="2497217"/>
              <a:ext cx="8006080" cy="406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Attention Layer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66FB51-F11C-864E-B8BE-6776E86BFAEA}"/>
                </a:ext>
              </a:extLst>
            </p:cNvPr>
            <p:cNvCxnSpPr>
              <a:endCxn id="15" idx="2"/>
            </p:cNvCxnSpPr>
            <p:nvPr/>
          </p:nvCxnSpPr>
          <p:spPr>
            <a:xfrm flipV="1">
              <a:off x="1698798" y="2903617"/>
              <a:ext cx="2984962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166421-49F1-F74A-8D87-00BDC70900BF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2611120" y="2903617"/>
              <a:ext cx="2072640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F90A71-93E4-2E45-977D-1C9585F489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3535680" y="2903617"/>
              <a:ext cx="1148080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5A60AD-4FCC-E34F-85AF-563C6AA8B8E9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490720" y="2903617"/>
              <a:ext cx="193040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37EECD-3DDF-CE49-B446-A4014BF7445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4683760" y="2903617"/>
              <a:ext cx="1076909" cy="478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8F9D12-020D-7E4F-A908-0C062D8825F7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4683760" y="2903617"/>
              <a:ext cx="2037080" cy="490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5C7404-FB35-484D-9259-4674A363592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4683760" y="2903617"/>
              <a:ext cx="2933621" cy="478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FFB760-CEE6-8640-A8FE-B3C268C8A86C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4683760" y="2227003"/>
              <a:ext cx="0" cy="2702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0E60E44-B604-5149-92B7-B4C89C540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266" r="4389"/>
            <a:stretch/>
          </p:blipFill>
          <p:spPr>
            <a:xfrm>
              <a:off x="312420" y="1884612"/>
              <a:ext cx="8742680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866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KAIS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E5893"/>
      </a:accent1>
      <a:accent2>
        <a:srgbClr val="8C1515"/>
      </a:accent2>
      <a:accent3>
        <a:srgbClr val="7F8FA9"/>
      </a:accent3>
      <a:accent4>
        <a:srgbClr val="E19825"/>
      </a:accent4>
      <a:accent5>
        <a:srgbClr val="5AA2AE"/>
      </a:accent5>
      <a:accent6>
        <a:srgbClr val="70AD47"/>
      </a:accent6>
      <a:hlink>
        <a:srgbClr val="3E5893"/>
      </a:hlink>
      <a:folHlink>
        <a:srgbClr val="8C15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26856</TotalTime>
  <Words>298</Words>
  <Application>Microsoft Macintosh PowerPoint</Application>
  <PresentationFormat>On-screen Show (4:3)</PresentationFormat>
  <Paragraphs>195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Cambria Math</vt:lpstr>
      <vt:lpstr>Office 테마</vt:lpstr>
      <vt:lpstr>Sentence Parsing </vt:lpstr>
      <vt:lpstr>Sentence Parsing</vt:lpstr>
      <vt:lpstr>Table of Contents</vt:lpstr>
      <vt:lpstr>Table of Contents</vt:lpstr>
      <vt:lpstr>Preprocessing</vt:lpstr>
      <vt:lpstr>Preprocessing</vt:lpstr>
      <vt:lpstr>Table of Contents</vt:lpstr>
      <vt:lpstr>Sentence Parsing with LSTM seq2seq</vt:lpstr>
      <vt:lpstr>Sentence Parsing with LSTM seq2seq</vt:lpstr>
      <vt:lpstr>Sentence Parsing with Transformer</vt:lpstr>
      <vt:lpstr>Attention Mechanism</vt:lpstr>
      <vt:lpstr>Attention Mechanism</vt:lpstr>
      <vt:lpstr>Attention Mechanism</vt:lpstr>
      <vt:lpstr>Sentence Parsing with LSTM seq2seq</vt:lpstr>
      <vt:lpstr>Sentence Parsing with LSTM seq2seq</vt:lpstr>
      <vt:lpstr>Sentence Parsing with LSTM seq2seq</vt:lpstr>
      <vt:lpstr>Table of Contents</vt:lpstr>
      <vt:lpstr>Sentence Parsing with Transformer</vt:lpstr>
      <vt:lpstr>Sentence Parsing with Transformer</vt:lpstr>
      <vt:lpstr>Self-Attention Mechanism</vt:lpstr>
      <vt:lpstr>Self-Attention Mechanism</vt:lpstr>
      <vt:lpstr>Multi-Head Attention</vt:lpstr>
      <vt:lpstr>Positional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전상혁</dc:creator>
  <cp:lastModifiedBy>Microsoft Office User</cp:lastModifiedBy>
  <cp:revision>3288</cp:revision>
  <cp:lastPrinted>2018-08-26T11:17:14Z</cp:lastPrinted>
  <dcterms:created xsi:type="dcterms:W3CDTF">2014-05-10T11:23:33Z</dcterms:created>
  <dcterms:modified xsi:type="dcterms:W3CDTF">2019-10-08T02:06:00Z</dcterms:modified>
</cp:coreProperties>
</file>